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8" r:id="rId3"/>
    <p:sldId id="259" r:id="rId4"/>
    <p:sldId id="290" r:id="rId5"/>
    <p:sldId id="260" r:id="rId6"/>
    <p:sldId id="294" r:id="rId7"/>
    <p:sldId id="261" r:id="rId8"/>
    <p:sldId id="262" r:id="rId9"/>
    <p:sldId id="280" r:id="rId10"/>
    <p:sldId id="281" r:id="rId11"/>
    <p:sldId id="282" r:id="rId12"/>
    <p:sldId id="263" r:id="rId13"/>
    <p:sldId id="264" r:id="rId14"/>
    <p:sldId id="265" r:id="rId15"/>
    <p:sldId id="266" r:id="rId16"/>
    <p:sldId id="267" r:id="rId17"/>
    <p:sldId id="286" r:id="rId18"/>
    <p:sldId id="295" r:id="rId19"/>
    <p:sldId id="268" r:id="rId20"/>
    <p:sldId id="269" r:id="rId21"/>
    <p:sldId id="287" r:id="rId22"/>
    <p:sldId id="296" r:id="rId23"/>
    <p:sldId id="270" r:id="rId24"/>
    <p:sldId id="271" r:id="rId25"/>
    <p:sldId id="310" r:id="rId26"/>
    <p:sldId id="297" r:id="rId27"/>
    <p:sldId id="298" r:id="rId28"/>
    <p:sldId id="272" r:id="rId29"/>
    <p:sldId id="273" r:id="rId30"/>
    <p:sldId id="300" r:id="rId31"/>
    <p:sldId id="274" r:id="rId32"/>
    <p:sldId id="299" r:id="rId33"/>
    <p:sldId id="301" r:id="rId34"/>
    <p:sldId id="275" r:id="rId35"/>
    <p:sldId id="276" r:id="rId36"/>
    <p:sldId id="302" r:id="rId37"/>
    <p:sldId id="277" r:id="rId38"/>
    <p:sldId id="303" r:id="rId39"/>
    <p:sldId id="307" r:id="rId40"/>
    <p:sldId id="305" r:id="rId41"/>
    <p:sldId id="306" r:id="rId42"/>
    <p:sldId id="304" r:id="rId43"/>
    <p:sldId id="308" r:id="rId44"/>
    <p:sldId id="289" r:id="rId45"/>
    <p:sldId id="309" r:id="rId46"/>
    <p:sldId id="284" r:id="rId47"/>
    <p:sldId id="292" r:id="rId48"/>
    <p:sldId id="279" r:id="rId49"/>
    <p:sldId id="285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293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13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808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881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687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70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9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31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1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32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62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06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3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01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08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39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CF8A-E787-4021-A124-62E22583B344}" type="datetimeFigureOut">
              <a:rPr lang="en-IN" smtClean="0"/>
              <a:t>21-10-2022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740586-9C6C-4E40-967F-6ABEB38AD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63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damiandeluca.com.ar/angular-5-caracteristicas-principales" TargetMode="External"/><Relationship Id="rId7" Type="http://schemas.openxmlformats.org/officeDocument/2006/relationships/hyperlink" Target="http://www.unixmen.com/introduction-mysql-databas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s://code.skyheng.com/post/34603.html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5E9E36-8182-7AA9-9BBC-48CF7D794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Foodies</a:t>
            </a: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System</a:t>
            </a:r>
            <a:b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       </a:t>
            </a:r>
            <a:r>
              <a:rPr lang="en-IN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Group-6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13CB8C-1BFA-1763-D2E8-E1D25DCEE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30CC881-A4BB-2A1E-8E07-030F3ED68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2B38F8-AB8E-34A1-B284-36793622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User  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CB80589C-55E0-B5A1-FFE9-A265BFBA9D0A}"/>
              </a:ext>
            </a:extLst>
          </p:cNvPr>
          <p:cNvSpPr/>
          <p:nvPr/>
        </p:nvSpPr>
        <p:spPr>
          <a:xfrm>
            <a:off x="4230027" y="1214498"/>
            <a:ext cx="817461" cy="2446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E789EFF-CC26-1C4B-F267-19D537DB8B18}"/>
              </a:ext>
            </a:extLst>
          </p:cNvPr>
          <p:cNvSpPr/>
          <p:nvPr/>
        </p:nvSpPr>
        <p:spPr>
          <a:xfrm>
            <a:off x="3976391" y="1657576"/>
            <a:ext cx="1324732" cy="43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="" xmlns:a16="http://schemas.microsoft.com/office/drawing/2014/main" id="{50BA8713-D1E8-FA99-D2A8-2F3309757BDC}"/>
              </a:ext>
            </a:extLst>
          </p:cNvPr>
          <p:cNvSpPr/>
          <p:nvPr/>
        </p:nvSpPr>
        <p:spPr>
          <a:xfrm>
            <a:off x="4054698" y="2521783"/>
            <a:ext cx="1234628" cy="829119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IF CREDENTIALS ARE CORRECT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64EC22B-5654-B7FE-225D-3B7A5859E1A0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4638757" y="1459100"/>
            <a:ext cx="1" cy="19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3932E229-EC00-8F53-4FFC-22655FBAD7E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638757" y="2095504"/>
            <a:ext cx="33255" cy="426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1F894D9-4861-3CCE-EFAD-AB1F177478CE}"/>
              </a:ext>
            </a:extLst>
          </p:cNvPr>
          <p:cNvSpPr/>
          <p:nvPr/>
        </p:nvSpPr>
        <p:spPr>
          <a:xfrm>
            <a:off x="4177871" y="6267494"/>
            <a:ext cx="1121427" cy="5577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800E865-8E1B-C1CA-07D5-175657BB7EAA}"/>
              </a:ext>
            </a:extLst>
          </p:cNvPr>
          <p:cNvSpPr/>
          <p:nvPr/>
        </p:nvSpPr>
        <p:spPr>
          <a:xfrm>
            <a:off x="4230027" y="3485755"/>
            <a:ext cx="947447" cy="254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FALSE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="" xmlns:a16="http://schemas.microsoft.com/office/drawing/2014/main" id="{71A1DF6F-A526-7941-C390-91479B3A89F6}"/>
              </a:ext>
            </a:extLst>
          </p:cNvPr>
          <p:cNvSpPr/>
          <p:nvPr/>
        </p:nvSpPr>
        <p:spPr>
          <a:xfrm>
            <a:off x="4086437" y="3963241"/>
            <a:ext cx="1234628" cy="829119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IF CREDENTIALS ARE CORRECT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23863FF-2D83-392B-765C-26D123C43C0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03751" y="3739969"/>
            <a:ext cx="5863" cy="223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A992B3A-8143-F776-AC4B-3B9DF7C3EE30}"/>
              </a:ext>
            </a:extLst>
          </p:cNvPr>
          <p:cNvSpPr/>
          <p:nvPr/>
        </p:nvSpPr>
        <p:spPr>
          <a:xfrm>
            <a:off x="5938005" y="5361056"/>
            <a:ext cx="1307465" cy="317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SUMMARY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C39F1D3-BCB2-A039-126D-F8E8215EC44D}"/>
              </a:ext>
            </a:extLst>
          </p:cNvPr>
          <p:cNvSpPr/>
          <p:nvPr/>
        </p:nvSpPr>
        <p:spPr>
          <a:xfrm>
            <a:off x="4021443" y="5341379"/>
            <a:ext cx="1234628" cy="347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 NOW AND PAYMENT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ABB5492-0DA0-F67B-0973-D599E6F4674E}"/>
              </a:ext>
            </a:extLst>
          </p:cNvPr>
          <p:cNvSpPr/>
          <p:nvPr/>
        </p:nvSpPr>
        <p:spPr>
          <a:xfrm>
            <a:off x="510860" y="5356351"/>
            <a:ext cx="1380456" cy="347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DISHES</a:t>
            </a:r>
          </a:p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5803AEB-3ACD-29E9-08CE-7784A091DDFE}"/>
              </a:ext>
            </a:extLst>
          </p:cNvPr>
          <p:cNvSpPr/>
          <p:nvPr/>
        </p:nvSpPr>
        <p:spPr>
          <a:xfrm>
            <a:off x="2517620" y="5340709"/>
            <a:ext cx="955557" cy="3786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 CART </a:t>
            </a:r>
          </a:p>
        </p:txBody>
      </p:sp>
      <p:sp>
        <p:nvSpPr>
          <p:cNvPr id="33" name="Minus Sign 32">
            <a:extLst>
              <a:ext uri="{FF2B5EF4-FFF2-40B4-BE49-F238E27FC236}">
                <a16:creationId xmlns="" xmlns:a16="http://schemas.microsoft.com/office/drawing/2014/main" id="{4C0BBA90-F3DD-A762-79FC-54F05E80D306}"/>
              </a:ext>
            </a:extLst>
          </p:cNvPr>
          <p:cNvSpPr/>
          <p:nvPr/>
        </p:nvSpPr>
        <p:spPr>
          <a:xfrm>
            <a:off x="-1301688" y="5737248"/>
            <a:ext cx="12554712" cy="4055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3859819D-D45C-6FA7-A7C3-F9AC8E760085}"/>
              </a:ext>
            </a:extLst>
          </p:cNvPr>
          <p:cNvCxnSpPr/>
          <p:nvPr/>
        </p:nvCxnSpPr>
        <p:spPr>
          <a:xfrm>
            <a:off x="4722559" y="5940007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inus Sign 36">
            <a:extLst>
              <a:ext uri="{FF2B5EF4-FFF2-40B4-BE49-F238E27FC236}">
                <a16:creationId xmlns="" xmlns:a16="http://schemas.microsoft.com/office/drawing/2014/main" id="{39C33A49-97EC-B978-2074-670B203C6B60}"/>
              </a:ext>
            </a:extLst>
          </p:cNvPr>
          <p:cNvSpPr/>
          <p:nvPr/>
        </p:nvSpPr>
        <p:spPr>
          <a:xfrm>
            <a:off x="-1374840" y="4777147"/>
            <a:ext cx="12554712" cy="40551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5F353C99-B5A4-BE1F-74FF-03FA2AC225B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703751" y="4792360"/>
            <a:ext cx="18808" cy="548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F712F2C9-05A6-EC4D-729C-018F0940343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672012" y="3350902"/>
            <a:ext cx="21767" cy="22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="" xmlns:a16="http://schemas.microsoft.com/office/drawing/2014/main" id="{53A49A8D-8EA0-4C73-6EB5-E10708E08CE6}"/>
              </a:ext>
            </a:extLst>
          </p:cNvPr>
          <p:cNvCxnSpPr>
            <a:stCxn id="23" idx="1"/>
            <a:endCxn id="5" idx="1"/>
          </p:cNvCxnSpPr>
          <p:nvPr/>
        </p:nvCxnSpPr>
        <p:spPr>
          <a:xfrm rot="10800000">
            <a:off x="3976391" y="1876541"/>
            <a:ext cx="110046" cy="2501261"/>
          </a:xfrm>
          <a:prstGeom prst="bentConnector3">
            <a:avLst>
              <a:gd name="adj1" fmla="val 9724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="" xmlns:a16="http://schemas.microsoft.com/office/drawing/2014/main" id="{38EC150E-4ECF-6CC5-EE3B-F32CD6F23762}"/>
              </a:ext>
            </a:extLst>
          </p:cNvPr>
          <p:cNvCxnSpPr>
            <a:cxnSpLocks/>
          </p:cNvCxnSpPr>
          <p:nvPr/>
        </p:nvCxnSpPr>
        <p:spPr>
          <a:xfrm rot="10800000">
            <a:off x="3976390" y="1975635"/>
            <a:ext cx="88279" cy="971185"/>
          </a:xfrm>
          <a:prstGeom prst="bentConnector3">
            <a:avLst>
              <a:gd name="adj1" fmla="val 3589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99A10BF-AB92-4CCC-BBB1-81690CB5F784}"/>
              </a:ext>
            </a:extLst>
          </p:cNvPr>
          <p:cNvSpPr txBox="1"/>
          <p:nvPr/>
        </p:nvSpPr>
        <p:spPr>
          <a:xfrm>
            <a:off x="926865" y="2322786"/>
            <a:ext cx="609904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FALSE</a:t>
            </a:r>
          </a:p>
          <a:p>
            <a:pPr algn="ctr"/>
            <a:endParaRPr lang="en-I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B945C21-AD26-8457-9AE4-098555174153}"/>
              </a:ext>
            </a:extLst>
          </p:cNvPr>
          <p:cNvSpPr txBox="1"/>
          <p:nvPr/>
        </p:nvSpPr>
        <p:spPr>
          <a:xfrm>
            <a:off x="177190" y="317673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7A3B430-4A39-DB19-38E8-46E2CADF5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2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A557C2-5D55-9795-B5D5-5DF0FCD9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B0CB49-F281-6644-0281-7296808A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 in the Database:</a:t>
            </a:r>
          </a:p>
          <a:p>
            <a:r>
              <a:rPr lang="en-IN" dirty="0"/>
              <a:t>admin                 </a:t>
            </a:r>
          </a:p>
          <a:p>
            <a:r>
              <a:rPr lang="en-IN" dirty="0"/>
              <a:t>cart                  </a:t>
            </a:r>
          </a:p>
          <a:p>
            <a:r>
              <a:rPr lang="en-IN" dirty="0"/>
              <a:t>food                  </a:t>
            </a:r>
          </a:p>
          <a:p>
            <a:r>
              <a:rPr lang="en-IN" dirty="0"/>
              <a:t>payment               </a:t>
            </a:r>
          </a:p>
          <a:p>
            <a:r>
              <a:rPr lang="en-IN" dirty="0"/>
              <a:t>purchase              </a:t>
            </a:r>
          </a:p>
          <a:p>
            <a:r>
              <a:rPr lang="en-IN" dirty="0"/>
              <a:t>signup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7DD76D-D6BB-C8C1-E196-C877B102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8" y="2353167"/>
            <a:ext cx="3011660" cy="21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24F3B9-CF88-F747-5D67-F4A73D0E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4727E1-4AA7-AEE6-BBCC-E4B1F7B7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Registration            	                  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Sign-in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Dashboard				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 Add to Cart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Payment Process</a:t>
            </a:r>
          </a:p>
          <a:p>
            <a:pPr>
              <a:lnSpc>
                <a:spcPct val="9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Sign-in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Admin-Dash Board</a:t>
            </a:r>
          </a:p>
          <a:p>
            <a:pPr>
              <a:lnSpc>
                <a:spcPct val="90000"/>
              </a:lnSpc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Log Out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0411E5-DF66-7D98-427E-DAA6CA3AA3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68D60B-89E9-E973-F307-999F73F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08CFCA-BABE-D547-D077-A81F59A9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1.Login to portal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.Add or remove cuisines to or from the application to build a rich product line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3.Edit food item details like name, price, cuisine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.Delete food items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DF2EC9C-F87A-EB33-3CAE-49C8227C6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3221EE-8988-BD12-41CC-08DAA0C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1BE4AB-7E04-21E3-0D20-08128F8E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1.Register to the application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.Sign into the application to maintain the record of activities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.Search for food items based on the search keyword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.Apply filters and sort results based on different cuisines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.Add all the selected food items to a cart and customize the purchase at the end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.Perform a payment process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7.Summary of the order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9C2E7A-4B8A-155E-F5C9-4464CCB24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3FE7D-71FA-79FB-9849-FF061BAC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B37045-AC4A-01FB-F03A-9EF1F07B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Registration lets User to register their details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will maintain the registered details for further purposes.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enter details like Username, Email, Password, Address, Phone number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entering these details, the User can register their new account.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registration, will receive a popup stating “Successfully Registered”.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720B4A-7A29-C7EC-5A58-500D6F7B6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3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64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2344B-E614-D4CF-6ADE-5DAE3F8D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7B41120-091C-75DB-0AB6-84D19678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2" y="1453415"/>
            <a:ext cx="10607038" cy="5303519"/>
          </a:xfr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D5D03D-52C7-432A-FFCB-9749949C0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9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0BDC3-D23F-9918-69AD-754D870C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4E9EC48-E143-5DCC-C61D-AEAA5402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0" y="609600"/>
            <a:ext cx="11336644" cy="5638800"/>
          </a:xfrm>
        </p:spPr>
      </p:pic>
    </p:spTree>
    <p:extLst>
      <p:ext uri="{BB962C8B-B14F-4D97-AF65-F5344CB8AC3E}">
        <p14:creationId xmlns:p14="http://schemas.microsoft.com/office/powerpoint/2010/main" val="180720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9C6546-77CF-AE60-6FEA-329B8B9D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E3FF350-39C5-2BE0-9E0B-42F5BC63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89" y="639027"/>
            <a:ext cx="5808188" cy="4360386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4706C1-71F6-A6DC-23FF-2B59CCA0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027"/>
            <a:ext cx="5881036" cy="43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4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9AEF83-76FE-BEE4-2858-A258FDDD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2614AE-EA70-F882-482F-BE40C8237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,Sans-Serif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login module enables the User to login to their portal.</a:t>
            </a:r>
          </a:p>
          <a:p>
            <a:pPr>
              <a:buFont typeface="Wingdings,Sans-Serif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 user need to enter the valid Username and Password to login page.</a:t>
            </a:r>
          </a:p>
          <a:p>
            <a:pPr>
              <a:buFont typeface="Wingdings,Sans-Serif" charset="2"/>
              <a:buChar char="Ø"/>
            </a:pPr>
            <a:r>
              <a:rPr lang="en-US" sz="1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 user login credentials are correct ,it will redirect to the user Dashboard.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8F70A4-159B-6869-1729-CE24B7CDA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7" y="3858352"/>
            <a:ext cx="5685185" cy="2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D7DF297-BE82-2530-37B8-FB46BF82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5" y="3680871"/>
            <a:ext cx="2143125" cy="171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FF958A-E60C-4D3B-E461-D48200C562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B5FDFF-B01C-04C0-EC55-0FCD9E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="" xmlns:a16="http://schemas.microsoft.com/office/drawing/2014/main" id="{5C55F9DB-9AA7-9EDF-048D-27A0D15F7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624693"/>
              </p:ext>
            </p:extLst>
          </p:nvPr>
        </p:nvGraphicFramePr>
        <p:xfrm>
          <a:off x="948330" y="1827356"/>
          <a:ext cx="7573878" cy="40613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03056">
                  <a:extLst>
                    <a:ext uri="{9D8B030D-6E8A-4147-A177-3AD203B41FA5}">
                      <a16:colId xmlns="" xmlns:a16="http://schemas.microsoft.com/office/drawing/2014/main" val="2290360429"/>
                    </a:ext>
                  </a:extLst>
                </a:gridCol>
                <a:gridCol w="5370822">
                  <a:extLst>
                    <a:ext uri="{9D8B030D-6E8A-4147-A177-3AD203B41FA5}">
                      <a16:colId xmlns="" xmlns:a16="http://schemas.microsoft.com/office/drawing/2014/main" val="145157677"/>
                    </a:ext>
                  </a:extLst>
                </a:gridCol>
              </a:tblGrid>
              <a:tr h="43634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4338915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2528115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Rahul Goyal (Team Lead)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68922860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2527983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Ramanarayani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4788348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2528743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Sai Siva  Kumar S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63874108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2527913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Sakthivel V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461878412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2528262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Saksham Tiwari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90800392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2527438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Saman Shrestha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63475961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2526794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Sandhya </a:t>
                      </a: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Mathi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R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0045026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2530078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Saranya Ravichandran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67284623"/>
                  </a:ext>
                </a:extLst>
              </a:tr>
              <a:tr h="4027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2529199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Sarath</a:t>
                      </a: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832103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D7EC88-3FAF-DB56-D489-0DA86E0F9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83" y="0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96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F1C82-3AFB-7FC0-8A81-B2343DF8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D9ECFB5-C078-DC3C-7818-A3780968C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14977"/>
            <a:ext cx="10863601" cy="4837697"/>
          </a:xfr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8E1B55-5414-E9EF-017F-7085FE79C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74B818-9D68-9FF5-CD77-0E35D169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F394632-5E8C-AE6D-0BD6-A5B6590F5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2" y="484471"/>
            <a:ext cx="11680181" cy="5763929"/>
          </a:xfrm>
        </p:spPr>
      </p:pic>
    </p:spTree>
    <p:extLst>
      <p:ext uri="{BB962C8B-B14F-4D97-AF65-F5344CB8AC3E}">
        <p14:creationId xmlns:p14="http://schemas.microsoft.com/office/powerpoint/2010/main" val="340570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5939D4-5D3A-095D-CCBA-62A5D872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57F59C4-B245-E32F-BC4C-7FB48E913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510138"/>
            <a:ext cx="5603873" cy="4556481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2BEFC0-8945-9A33-2ADE-2010CC2F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2" y="510138"/>
            <a:ext cx="5842178" cy="45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E7C001-FF41-79BD-9791-AD1EE7F3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C15855-72BC-1E18-5154-0950D606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3695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login, the user directs to User dashboard.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food name , category 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Cusine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Type, Description of food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going on products ,Price of Food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Add Foods to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Navigate to My Cart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Sign up again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Go to Home Page From Cart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61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17B879-FBB6-D45D-B833-DBCC2F4A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 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E9B5D9F-DAA9-9D5C-8AF4-C86A72EC6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20127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432976C1-135F-99F3-B7DE-B57CBAAA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8" y="1763029"/>
            <a:ext cx="10720380" cy="4757169"/>
          </a:xfrm>
        </p:spPr>
      </p:pic>
    </p:spTree>
    <p:extLst>
      <p:ext uri="{BB962C8B-B14F-4D97-AF65-F5344CB8AC3E}">
        <p14:creationId xmlns:p14="http://schemas.microsoft.com/office/powerpoint/2010/main" val="393498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59A1065-348C-582C-37B9-628CF4B81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0" y="596232"/>
            <a:ext cx="11589574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8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F4AD47-A17D-F9E1-87F9-B7168C95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C6724CA-B8F0-F3FC-CBE0-B7AEE58FA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00" y="343819"/>
            <a:ext cx="6153462" cy="4873073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BA22C4D-D541-0FD4-FB95-409A9F87B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343819"/>
            <a:ext cx="5785579" cy="47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2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9D05D3-9D81-7B22-824E-C59A410B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63A1718-2BC2-669A-5FCA-53ACE83B2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5" y="341414"/>
            <a:ext cx="10518114" cy="5587748"/>
          </a:xfrm>
        </p:spPr>
      </p:pic>
    </p:spTree>
    <p:extLst>
      <p:ext uri="{BB962C8B-B14F-4D97-AF65-F5344CB8AC3E}">
        <p14:creationId xmlns:p14="http://schemas.microsoft.com/office/powerpoint/2010/main" val="334626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ECA77D-D7F8-E303-12F0-02680546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54F86B-87AC-AB09-F65C-C03B961A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customer can add the food items into the cart by clicking add to cart button .</a:t>
            </a:r>
          </a:p>
          <a:p>
            <a:r>
              <a:rPr lang="en-IN" dirty="0"/>
              <a:t>The customer can add more than one item in the cart page and can change the quantity of items that user has selected.</a:t>
            </a:r>
          </a:p>
          <a:p>
            <a:r>
              <a:rPr lang="en-IN" dirty="0"/>
              <a:t>The total amount of food items that user has selected will be shown an user can do the payment by clicking proceed to payment button.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DD1D27-46EF-AD34-C951-4EEA2E5AEA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85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3F3638-6CE1-CD46-A07F-2C30DE06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Module Screenshots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6E1E23B-2CA3-8653-CBCF-123151349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AAC04CC-CA6F-2A91-FD91-168E71B76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4" y="1703781"/>
            <a:ext cx="9952457" cy="4437137"/>
          </a:xfrm>
        </p:spPr>
      </p:pic>
    </p:spTree>
    <p:extLst>
      <p:ext uri="{BB962C8B-B14F-4D97-AF65-F5344CB8AC3E}">
        <p14:creationId xmlns:p14="http://schemas.microsoft.com/office/powerpoint/2010/main" val="53318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997E97-FBE4-8A00-0D8D-FC0E87B4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2D5C27-256E-86FC-6010-6AD5B6D6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58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PROJECT DEVELOPMENT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 Modules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actions and user actions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0361EB5-EDB2-39D2-8EB1-7FBD49020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122830-DEC2-7040-F231-DF60E61E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51D6179-797C-3519-69A8-DBE6E9D3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945204" cy="5053262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E46D992-F2E0-457A-B9A7-59823455C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96001" cy="5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1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987B66-2702-10DF-96E4-EF704EE5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941EA3-B62A-1201-8231-E3D555799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 needs to proceed to payment by inserting card details.</a:t>
            </a:r>
          </a:p>
          <a:p>
            <a:r>
              <a:rPr lang="en-IN" dirty="0"/>
              <a:t> Including there card number ,CVV, Expiry date.</a:t>
            </a:r>
          </a:p>
          <a:p>
            <a:r>
              <a:rPr lang="en-IN"/>
              <a:t>T</a:t>
            </a:r>
            <a:r>
              <a:rPr lang="en-IN" smtClean="0"/>
              <a:t>he </a:t>
            </a:r>
            <a:r>
              <a:rPr lang="en-IN" dirty="0"/>
              <a:t>order will be confirmed.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9A17031-0E5F-BD41-65C1-81E993853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AE9AF7-D5EF-E450-50B4-F4AACEEC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Screenshots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1365162"/>
            <a:ext cx="10771455" cy="5492838"/>
          </a:xfrm>
        </p:spPr>
      </p:pic>
    </p:spTree>
    <p:extLst>
      <p:ext uri="{BB962C8B-B14F-4D97-AF65-F5344CB8AC3E}">
        <p14:creationId xmlns:p14="http://schemas.microsoft.com/office/powerpoint/2010/main" val="145126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A3646E-DBE1-C597-FF4D-FA22B240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F84EB8-8BC5-D3FC-C4AE-973E61684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D06769-CD1E-C000-FBE5-B7A7AC72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416"/>
            <a:ext cx="5861786" cy="5902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E08F3B-2A97-7DF1-D4EB-04216298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87" y="397416"/>
            <a:ext cx="6330214" cy="58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4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A49D5C-BE6A-6663-54DA-B0869453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2491C4-6A9A-27E5-E3B1-1CC85FF40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 view all the users and to do all actions admin must complete the login process.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Once the admin complete the login successfully it redirects to the admin dashboard page</a:t>
            </a:r>
          </a:p>
          <a:p>
            <a:r>
              <a:rPr lang="en-IN" dirty="0"/>
              <a:t>If the credentials are wrong it will show the error popup message as Login failed.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0AF1FD-F377-199A-F72F-FD866922F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888CAB-4590-8596-E840-99965E0F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32D606-D764-CDE7-C4DF-A8A3AA0AE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48814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E422063D-D093-57C3-2631-942CBA1D7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0" y="1740497"/>
            <a:ext cx="10285313" cy="4451612"/>
          </a:xfrm>
        </p:spPr>
      </p:pic>
    </p:spTree>
    <p:extLst>
      <p:ext uri="{BB962C8B-B14F-4D97-AF65-F5344CB8AC3E}">
        <p14:creationId xmlns:p14="http://schemas.microsoft.com/office/powerpoint/2010/main" val="402643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B30AF4-FC70-36EB-776A-051BA669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E625CBE-CD9A-FEBE-590C-C8B845D5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45" y="143685"/>
            <a:ext cx="6077546" cy="5313839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710FF0-E24B-92A2-FDA9-279FBC32D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85"/>
            <a:ext cx="6077545" cy="54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B10D85-F49C-305D-ABCD-BA4FA0E0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BE0F12-C23D-6976-21D6-6CF795228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 Dashboard is handled by admin for adding, deleting and editing the Food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Admin causes any changes to the Adding the details in the dashboard, it reflects on the User Side also.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Food details will ask some details like Food name, Category , Cuisine Type, Offers, Price, Status.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7D59D5-52B6-0874-30FD-710A68D4A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701" y="4452231"/>
            <a:ext cx="2279329" cy="2279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EACCDF-D62E-9A6B-A3D9-B3F5BCAF5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6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6D08AA-37F2-E881-A78E-BA135EE3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Dashboard 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80BE5C0-E023-84ED-3BB1-C929859DB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78330"/>
            <a:ext cx="9496040" cy="4248487"/>
          </a:xfrm>
        </p:spPr>
      </p:pic>
    </p:spTree>
    <p:extLst>
      <p:ext uri="{BB962C8B-B14F-4D97-AF65-F5344CB8AC3E}">
        <p14:creationId xmlns:p14="http://schemas.microsoft.com/office/powerpoint/2010/main" val="405254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6A7CC1-99C0-EE4C-D3F1-A6A4D084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37AD90-7CA1-8647-3812-A795ED934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" y="306087"/>
            <a:ext cx="11702287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FCE487C-B46D-06E4-A984-FA74A24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INTRODUCTION:-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C465097-C292-24B2-64C2-F7BEEAEA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e-commerce market has experienced strong growth over the past decade, as customers increasingly move online.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Online Food Ordering is the process of ordering food, for delivery or pickup, from a website or other application. The product can be either ready-to-eat food (e.g., direct from a home-kitchen, restaurant, or a virtual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resturant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 food that has not been specially prepared for direct consumption (e.g., vegetables direct from a farm/garden, fruits, frozen meats.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Online ordering has started to become the norm, thanks to the convenience, accuracy, and ability to integrate payments. At scale, ubiquitous on-demand and subscription delivery of prepared food could potentially spell the end of cooking at home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D3DD26-58F5-CAB6-F1EF-FAD4A63C3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5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6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DB12F2-CCB6-34CB-6CEA-723C0BC7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DEA4294-72BD-CE80-F93B-5831A3D3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" y="470869"/>
            <a:ext cx="12114998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3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ED743F-F1B3-3BAC-BC43-68FCBB7E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C47D98-4898-8330-83A9-C6CFD81B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2" y="480129"/>
            <a:ext cx="11114126" cy="54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88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A75DF4-901B-3191-FF35-EDAD68FB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3" y="190501"/>
            <a:ext cx="6027828" cy="531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DED49D6-07A8-FB19-F9CB-04BC7E90A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1"/>
            <a:ext cx="6164172" cy="53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1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CABEA7-5CDE-27D0-F467-33531896E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409"/>
            <a:ext cx="6096000" cy="516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80F144E-F68A-7A2E-9827-D09C6E18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10"/>
            <a:ext cx="6096000" cy="51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26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E7D424-8168-4266-26A3-2B1F486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Registration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BD49B25-ABB2-625A-D95B-92FF54EF5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8" y="1725054"/>
            <a:ext cx="9896110" cy="4252234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7C7197-EBAB-209F-1460-9FB55642BB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0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90943D-F6B8-4D6D-0ECA-EA26A5E4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15" y="0"/>
            <a:ext cx="6166585" cy="513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5C92D44-DD4F-E4A8-4FA9-98D43B42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000" cy="51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5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50ACC-06F3-8D90-BDAF-01D232A3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7E32BB-46D8-E20F-A801-0B63229E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319"/>
            <a:ext cx="8596668" cy="45980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anose="020B0604020202020204" pitchFamily="2" charset="0"/>
              </a:rPr>
              <a:t>Easy, fast, and comfortable:</a:t>
            </a:r>
            <a:endParaRPr lang="en-US" b="0" i="0" dirty="0">
              <a:solidFill>
                <a:srgbClr val="666666"/>
              </a:solidFill>
              <a:effectLst/>
              <a:latin typeface="Raleway" panose="020B0604020202020204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anose="020B0604020202020204" pitchFamily="2" charset="0"/>
              </a:rPr>
              <a:t>In short, your customers choose to order food online because it is really at their fingertips.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More customers: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As the new life progresses with technologies, online orders and payments are expected to be accepted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Highly customizable: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Food ordering apps are highly customizable so you can easily advertise your logo, brand colors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Higher customer spend: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We all know that more and more customers are now engaging in digital products and services than ever before.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632CC9-EBB9-EE68-B7A1-F46677150F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6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A272F3-B786-B812-4D7B-D7C5E70E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/>
              <a:t>Disadvantages of Online Food Delivery System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E1BC92-56C4-6826-34AC-7A305C06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Price: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One of the major drawbacks of online food ordering systems is price.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Limited menu: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Another disadvantage for food ordering systems is menu choices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Quality of food may be suffer: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algn="l" fontAlgn="base"/>
            <a:r>
              <a:rPr lang="en-US" b="0" i="0" dirty="0">
                <a:solidFill>
                  <a:srgbClr val="666666"/>
                </a:solidFill>
                <a:effectLst/>
                <a:latin typeface="Raleway" pitchFamily="2" charset="0"/>
              </a:rPr>
              <a:t>  One problem with the food ordering system is that the quality of food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666666"/>
                </a:solidFill>
                <a:effectLst/>
                <a:latin typeface="Raleway" pitchFamily="2" charset="0"/>
              </a:rPr>
              <a:t>The vibe of the restaurant is missing:</a:t>
            </a: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rgbClr val="666666"/>
              </a:solidFill>
              <a:effectLst/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50C2EC-63C7-39B2-6874-92685AC67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7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1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BE8C28-1C98-A8D8-848C-5962AC33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E648B4-FC83-8707-9728-E693747D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Made statement of the aims and objectives of the project.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The description of Purpose, Scope, and applicability.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define the problem on which we are working in the project.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describe the requirement Specifications of the system and the actions that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        can be done on these things.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included features and functions in detail, including screen layouts.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designed user interface related to system.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Finally the system is implemented and tested according to test cases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C7E745-0B79-6D15-95F9-F0BEE3125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0"/>
            <a:ext cx="2226917" cy="16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3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F21A5A-585C-3EFF-5034-5AFE3821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63243A-B625-7C4E-016A-9472EB13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can give more advance software for Online Food Ordering System including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   more  payment options like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2"/>
              </a:rPr>
              <a:t>Gpay</a:t>
            </a:r>
            <a:r>
              <a:rPr lang="en-US" dirty="0">
                <a:solidFill>
                  <a:srgbClr val="000000"/>
                </a:solidFill>
                <a:latin typeface="ff2"/>
              </a:rPr>
              <a:t> ,</a:t>
            </a:r>
            <a:r>
              <a:rPr lang="en-US" dirty="0" err="1">
                <a:solidFill>
                  <a:srgbClr val="000000"/>
                </a:solidFill>
                <a:latin typeface="ff2"/>
              </a:rPr>
              <a:t>phonepe</a:t>
            </a:r>
            <a:r>
              <a:rPr lang="en-US" dirty="0">
                <a:solidFill>
                  <a:srgbClr val="000000"/>
                </a:solidFill>
                <a:latin typeface="ff2"/>
              </a:rPr>
              <a:t> , </a:t>
            </a:r>
            <a:r>
              <a:rPr lang="en-US" dirty="0" err="1">
                <a:solidFill>
                  <a:srgbClr val="000000"/>
                </a:solidFill>
                <a:latin typeface="ff2"/>
              </a:rPr>
              <a:t>etcc</a:t>
            </a:r>
            <a:r>
              <a:rPr lang="en-US" dirty="0">
                <a:solidFill>
                  <a:srgbClr val="000000"/>
                </a:solidFill>
                <a:latin typeface="ff2"/>
              </a:rPr>
              <a:t>…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We can host the platform on online servers to make it accessible worldwide</a:t>
            </a:r>
          </a:p>
          <a:p>
            <a:pPr algn="just">
              <a:buFontTx/>
              <a:buChar char="•"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inherit"/>
              </a:rPr>
              <a:t>It enables customers to browse the app and place orders for the food they select from the specific restaurants.</a:t>
            </a:r>
            <a:endParaRPr lang="en-US" altLang="en-US" sz="1800" dirty="0"/>
          </a:p>
          <a:p>
            <a:pPr algn="just">
              <a:buFontTx/>
              <a:buChar char="•"/>
            </a:pPr>
            <a:endParaRPr lang="en-US" altLang="en-US" sz="600" dirty="0"/>
          </a:p>
          <a:p>
            <a:pPr algn="just">
              <a:buFontTx/>
              <a:buChar char="•"/>
            </a:pPr>
            <a:r>
              <a:rPr lang="en-US" sz="1800" b="0" i="0" dirty="0">
                <a:solidFill>
                  <a:srgbClr val="444444"/>
                </a:solidFill>
                <a:effectLst/>
                <a:latin typeface="inherit"/>
              </a:rPr>
              <a:t>Later they can also see the estimated time for the delivery of the food that they have placed.</a:t>
            </a:r>
          </a:p>
          <a:p>
            <a:pPr algn="just">
              <a:buFontTx/>
              <a:buChar char="•"/>
            </a:pPr>
            <a:endParaRPr lang="en-US" altLang="en-US" sz="600" dirty="0"/>
          </a:p>
          <a:p>
            <a:pPr algn="just">
              <a:buFontTx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inherit"/>
              </a:rPr>
              <a:t>Restaurants after receiving orders update their customers with the confirmation text to let them know about the food being prepared</a:t>
            </a:r>
            <a:endParaRPr lang="en-US" b="0" i="0" dirty="0">
              <a:solidFill>
                <a:srgbClr val="000000"/>
              </a:solidFill>
              <a:effectLst/>
              <a:latin typeface="ff3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91DCAE-CF5C-E57C-5CB9-B1CB9E7A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5157134"/>
            <a:ext cx="2917998" cy="1700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A3A093-D7F5-885E-5441-584B53773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18" y="0"/>
            <a:ext cx="2917998" cy="10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B893DE-88EC-FA00-A59C-2FC8D46C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761148-A9C1-14DA-B9EA-5FB6D777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online food ordering system  is a place where </a:t>
            </a:r>
            <a:r>
              <a:rPr lang="en-US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directly order the food from the restaurant instead of Going out to get the food.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Online Food Delivery System is to manage the details of Item category, Food, Order, Add the items to cart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bug free online food delivery system to users as well as admin.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FD01E4-8823-56BE-9159-ABE4039EB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9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1BAAEE-7727-B335-5461-0E276585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739"/>
            <a:ext cx="5889812" cy="354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225DEE9-D047-EAF6-9594-D8F34048D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2" y="3271276"/>
            <a:ext cx="6096001" cy="362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796F89-718A-ED31-4AC6-0BF21046565F}"/>
              </a:ext>
            </a:extLst>
          </p:cNvPr>
          <p:cNvSpPr txBox="1"/>
          <p:nvPr/>
        </p:nvSpPr>
        <p:spPr>
          <a:xfrm>
            <a:off x="4314264" y="814898"/>
            <a:ext cx="6100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1981704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35246B-C271-EE9F-0B9B-138F5EEE9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969"/>
          </a:xfrm>
        </p:spPr>
        <p:txBody>
          <a:bodyPr/>
          <a:lstStyle/>
          <a:p>
            <a:r>
              <a:rPr lang="en-GB" dirty="0"/>
              <a:t>Postman testing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EFFEBE-8478-B8B6-26BC-D4A3C1069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23287"/>
            <a:ext cx="8063060" cy="45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2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E10991-8564-3A1A-180B-95A40690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24D6D2-B43C-9797-A1C8-AF60F00FD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7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A55B34F-1216-0B78-5325-52A8E7C8B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47DF45-AB3A-C6CF-88FB-B1E5C03E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1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59DA49-64B5-DE92-FA14-3F5A4376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6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B3F0B0D-9E2B-BFCC-DFF6-F3A492E4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92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E8FE7CA-64AA-2F72-153A-171640E5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2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7A6899-4FC1-B088-2ED4-33FEBAD0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02566C-51C5-0093-3373-D99822E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Project: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ED3E0-6FA9-AB48-E1A0-A14D28DBA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1: Database Schema Design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 1.</a:t>
            </a:r>
            <a:r>
              <a:rPr lang="en-US" sz="1800" dirty="0">
                <a:latin typeface="Arial" panose="020B0604020202020204" pitchFamily="34" charset="0"/>
              </a:rPr>
              <a:t>See The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domain objects and their attributes as per the requirement.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 2.Create a Database tables with necessary relationship as per the requirement.</a:t>
            </a:r>
            <a:endParaRPr lang="en-IN" sz="1800" b="0" i="0" dirty="0">
              <a:effectLst/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2: Front End Development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    Develop a static web page as per requirements for online </a:t>
            </a:r>
            <a:r>
              <a:rPr lang="en-US" sz="1800" dirty="0">
                <a:latin typeface="Arial" panose="020B0604020202020204" pitchFamily="34" charset="0"/>
              </a:rPr>
              <a:t>food delivery 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web application using Angular.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</a:rPr>
              <a:t> 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3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Back End Development</a:t>
            </a:r>
            <a:endParaRPr lang="en-US" b="0" i="0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Create DAO class for performing Crud operation using Spring Data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jpa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for each Entity.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Phase 4:</a:t>
            </a:r>
            <a:r>
              <a:rPr lang="en-IN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Unit Testing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1.Perform Unit Testing using Junit frameworks for all the functional requirements.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522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FC7CCF-401E-FEB5-E837-71F82A9E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3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AE7EA9-D9B4-25BE-EBDF-DBCE1388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462284-00A1-DC96-BC4C-C3456FC4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3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E868F3-6B79-A836-FEE5-E2735AE4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4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35B214A-F0B3-0D49-A3D4-BE4453ED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0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19472BF-FD33-7E99-61A2-6FE61673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2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07D41325-90D4-844B-2B52-99E31347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Thank U 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A7086C8-10B6-04ED-7972-0BC95E78E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41B3D-8D0D-E2CC-5ABF-B3582D4B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355410-C47B-EDDE-6BC5-44D58DD5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r>
              <a:rPr lang="en-I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2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Angular </a:t>
            </a:r>
            <a:r>
              <a:rPr lang="en-US" sz="2300" dirty="0">
                <a:latin typeface="SourceSansPro"/>
              </a:rPr>
              <a:t>Angular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 is a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Javascript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 framework that is used by developers for building web, desktop, and mobile applications. Development of Angular applications involves usage of Typescript, which is a superset of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Javascript</a:t>
            </a:r>
            <a:r>
              <a:rPr lang="en-US" sz="2300" b="0" i="0" dirty="0">
                <a:solidFill>
                  <a:srgbClr val="001C3B"/>
                </a:solidFill>
                <a:effectLst/>
                <a:latin typeface="SourceSansPro"/>
              </a:rPr>
              <a:t>, along with HTML, CSS </a:t>
            </a:r>
            <a:r>
              <a:rPr lang="en-US" sz="2300" b="0" i="0" dirty="0" err="1">
                <a:solidFill>
                  <a:srgbClr val="001C3B"/>
                </a:solidFill>
                <a:effectLst/>
                <a:latin typeface="SourceSansPro"/>
              </a:rPr>
              <a:t>etc</a:t>
            </a:r>
            <a:endParaRPr lang="en-IN" sz="23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IN" sz="2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boot</a:t>
            </a: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:-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ourceSansPro"/>
              </a:rPr>
              <a:t>Spring Boot is an open source Java-based framework used to create a micro Service. It is developed by Pivotal Team and is used to build stand-alone and production ready spring applications. </a:t>
            </a:r>
          </a:p>
          <a:p>
            <a:pPr algn="just"/>
            <a:r>
              <a:rPr lang="en-US" sz="2400" b="1" dirty="0">
                <a:solidFill>
                  <a:srgbClr val="00B050"/>
                </a:solidFill>
                <a:latin typeface="SourceSansPro"/>
              </a:rPr>
              <a:t>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SourceSansPro"/>
              </a:rPr>
              <a:t>Hibernate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SansPro"/>
              </a:rPr>
              <a:t>is a Java framework that simplifies the development of Java application to interact with the database. </a:t>
            </a:r>
          </a:p>
          <a:p>
            <a:pPr algn="just"/>
            <a:r>
              <a:rPr lang="en-US" sz="2800" b="0" i="0" dirty="0">
                <a:solidFill>
                  <a:srgbClr val="333333"/>
                </a:solidFill>
                <a:effectLst/>
                <a:latin typeface="SourceSansPro"/>
              </a:rPr>
              <a:t> </a:t>
            </a:r>
            <a:r>
              <a:rPr lang="en-US" sz="2600" b="1" i="0" dirty="0">
                <a:solidFill>
                  <a:srgbClr val="333333"/>
                </a:solidFill>
                <a:effectLst/>
                <a:latin typeface="SourceSansPro"/>
              </a:rPr>
              <a:t>MySQL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SourceSansPro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Sitka Display Semibold" pitchFamily="2" charset="0"/>
              </a:rPr>
              <a:t>MySQL is currently the most popular database management system software used for managing the relational 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SourceSansPro"/>
              </a:rPr>
              <a:t>database.</a:t>
            </a:r>
            <a:endParaRPr lang="en-IN" sz="19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300" b="1" i="0" dirty="0">
                <a:solidFill>
                  <a:srgbClr val="424242"/>
                </a:solidFill>
                <a:effectLst/>
                <a:latin typeface="SourceSansPro"/>
              </a:rPr>
              <a:t>Apache Tomcat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300" b="0" i="0" dirty="0">
                <a:solidFill>
                  <a:srgbClr val="424242"/>
                </a:solidFill>
                <a:effectLst/>
                <a:latin typeface="Sitka Heading" pitchFamily="2" charset="0"/>
              </a:rPr>
              <a:t>Apache Tomcat allows the implementation of Java Servlets and </a:t>
            </a:r>
            <a:r>
              <a:rPr lang="en-US" sz="2300" b="0" i="0" dirty="0" err="1">
                <a:solidFill>
                  <a:srgbClr val="424242"/>
                </a:solidFill>
                <a:effectLst/>
                <a:latin typeface="Sitka Heading" pitchFamily="2" charset="0"/>
              </a:rPr>
              <a:t>JavaServer</a:t>
            </a:r>
            <a:r>
              <a:rPr lang="en-US" sz="2300" b="0" i="0" dirty="0">
                <a:solidFill>
                  <a:srgbClr val="424242"/>
                </a:solidFill>
                <a:effectLst/>
                <a:latin typeface="Sitka Heading" pitchFamily="2" charset="0"/>
              </a:rPr>
              <a:t> Pages (JSP) to promote an effective Java server environment. </a:t>
            </a:r>
            <a:endParaRPr lang="en-US" sz="2300" b="0" i="0" dirty="0">
              <a:solidFill>
                <a:srgbClr val="001C3B"/>
              </a:solidFill>
              <a:effectLst/>
              <a:latin typeface="Sitka Heading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300" dirty="0">
                <a:solidFill>
                  <a:srgbClr val="FF0000"/>
                </a:solidFill>
                <a:latin typeface="Sitka Heading" pitchFamily="2" charset="0"/>
              </a:rPr>
              <a:t> </a:t>
            </a:r>
            <a:endParaRPr lang="en-US" sz="2300" b="0" i="0" dirty="0">
              <a:solidFill>
                <a:srgbClr val="000000"/>
              </a:solidFill>
              <a:effectLst/>
              <a:latin typeface="Sitka Heading" pitchFamily="2" charset="0"/>
            </a:endParaRPr>
          </a:p>
          <a:p>
            <a:endParaRPr lang="en-I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92B481-6C38-1505-8943-A051809A0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3763" y="5562600"/>
            <a:ext cx="1371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671BB19-FA40-D236-1768-86F44986DA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12910" y="5710125"/>
            <a:ext cx="3989110" cy="1535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6B9CF8-32DD-47D5-51A7-D57AFCFF19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42487" y="6172200"/>
            <a:ext cx="1371600" cy="61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D118C30-C9C0-2E8C-8E27-6195FFDDC6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FD8EBF-6153-E140-68D4-FE585968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DD104D-1F42-23E1-A7E0-979E8A3B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Admin Portal</a:t>
            </a:r>
          </a:p>
          <a:p>
            <a:endParaRPr lang="en-IN" dirty="0"/>
          </a:p>
          <a:p>
            <a:r>
              <a:rPr lang="en-IN" dirty="0"/>
              <a:t>User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E580BF3-8765-809A-E8BE-DF7C195C9E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C2B2CA-E1F3-C10B-BF97-264567B5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Flowchart For Admin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DE7378C-4762-5BC5-54D8-D63F02E5BFB2}"/>
              </a:ext>
            </a:extLst>
          </p:cNvPr>
          <p:cNvSpPr/>
          <p:nvPr/>
        </p:nvSpPr>
        <p:spPr>
          <a:xfrm>
            <a:off x="4230026" y="1214498"/>
            <a:ext cx="1235441" cy="50041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5BD5256-AEF7-B45F-E129-C96393C7DF38}"/>
              </a:ext>
            </a:extLst>
          </p:cNvPr>
          <p:cNvSpPr/>
          <p:nvPr/>
        </p:nvSpPr>
        <p:spPr>
          <a:xfrm>
            <a:off x="4185378" y="2119816"/>
            <a:ext cx="1324732" cy="43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="" xmlns:a16="http://schemas.microsoft.com/office/drawing/2014/main" id="{12015B27-76A6-68F7-5520-17699A2F3516}"/>
              </a:ext>
            </a:extLst>
          </p:cNvPr>
          <p:cNvSpPr/>
          <p:nvPr/>
        </p:nvSpPr>
        <p:spPr>
          <a:xfrm>
            <a:off x="4020954" y="2891768"/>
            <a:ext cx="1617818" cy="107139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IF CREDENTIALS ARE CORRECT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48481CE-C3E2-2063-ADFD-A5C9CC28580A}"/>
              </a:ext>
            </a:extLst>
          </p:cNvPr>
          <p:cNvSpPr/>
          <p:nvPr/>
        </p:nvSpPr>
        <p:spPr>
          <a:xfrm>
            <a:off x="1451514" y="4505630"/>
            <a:ext cx="1218534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C4D8C7E-7577-0922-E9A3-4604E8357B2D}"/>
              </a:ext>
            </a:extLst>
          </p:cNvPr>
          <p:cNvSpPr/>
          <p:nvPr/>
        </p:nvSpPr>
        <p:spPr>
          <a:xfrm>
            <a:off x="4146150" y="4505630"/>
            <a:ext cx="1324739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DETAILS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04F0055-D5C9-DFC1-E285-2BE9F66DFD54}"/>
              </a:ext>
            </a:extLst>
          </p:cNvPr>
          <p:cNvSpPr/>
          <p:nvPr/>
        </p:nvSpPr>
        <p:spPr>
          <a:xfrm>
            <a:off x="6500426" y="4508427"/>
            <a:ext cx="1136238" cy="4771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DELETE DETAILS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D0139BCD-E50B-B633-731F-68AEADA3621A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4847744" y="1714916"/>
            <a:ext cx="3" cy="404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2FFAF754-74F9-5943-14C2-AC3FBC4A7B1B}"/>
              </a:ext>
            </a:extLst>
          </p:cNvPr>
          <p:cNvCxnSpPr/>
          <p:nvPr/>
        </p:nvCxnSpPr>
        <p:spPr>
          <a:xfrm>
            <a:off x="4829863" y="2557744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6C43A915-284D-A362-4D57-AD168D895E1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808520" y="3963158"/>
            <a:ext cx="15817" cy="542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="" xmlns:a16="http://schemas.microsoft.com/office/drawing/2014/main" id="{A019543A-8BA5-B315-3B1A-1C58D76CE884}"/>
              </a:ext>
            </a:extLst>
          </p:cNvPr>
          <p:cNvCxnSpPr>
            <a:cxnSpLocks/>
          </p:cNvCxnSpPr>
          <p:nvPr/>
        </p:nvCxnSpPr>
        <p:spPr>
          <a:xfrm>
            <a:off x="4851362" y="4316216"/>
            <a:ext cx="2217183" cy="1894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="" xmlns:a16="http://schemas.microsoft.com/office/drawing/2014/main" id="{0C92D532-2005-8E3A-58D1-B0C6219C77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85433" y="4316214"/>
            <a:ext cx="2862311" cy="18941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5C749E48-C087-11E0-B981-9F0DEBD9A7D3}"/>
              </a:ext>
            </a:extLst>
          </p:cNvPr>
          <p:cNvSpPr/>
          <p:nvPr/>
        </p:nvSpPr>
        <p:spPr>
          <a:xfrm>
            <a:off x="4263623" y="5643502"/>
            <a:ext cx="1121427" cy="5577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STOP</a:t>
            </a:r>
          </a:p>
        </p:txBody>
      </p:sp>
      <p:sp>
        <p:nvSpPr>
          <p:cNvPr id="32" name="Minus Sign 31">
            <a:extLst>
              <a:ext uri="{FF2B5EF4-FFF2-40B4-BE49-F238E27FC236}">
                <a16:creationId xmlns="" xmlns:a16="http://schemas.microsoft.com/office/drawing/2014/main" id="{5CCAFA7D-F26A-DF42-1F47-7ABFC4096824}"/>
              </a:ext>
            </a:extLst>
          </p:cNvPr>
          <p:cNvSpPr/>
          <p:nvPr/>
        </p:nvSpPr>
        <p:spPr>
          <a:xfrm>
            <a:off x="-394417" y="5048102"/>
            <a:ext cx="10405872" cy="2743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717D1C9A-60BE-758F-71D3-6170AC452CD5}"/>
              </a:ext>
            </a:extLst>
          </p:cNvPr>
          <p:cNvCxnSpPr/>
          <p:nvPr/>
        </p:nvCxnSpPr>
        <p:spPr>
          <a:xfrm>
            <a:off x="4809384" y="5261022"/>
            <a:ext cx="0" cy="314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="" xmlns:a16="http://schemas.microsoft.com/office/drawing/2014/main" id="{DA585319-E700-5FEA-6EFB-10C0FE0B50BA}"/>
              </a:ext>
            </a:extLst>
          </p:cNvPr>
          <p:cNvCxnSpPr>
            <a:stCxn id="9" idx="3"/>
            <a:endCxn id="8" idx="3"/>
          </p:cNvCxnSpPr>
          <p:nvPr/>
        </p:nvCxnSpPr>
        <p:spPr>
          <a:xfrm flipH="1" flipV="1">
            <a:off x="5510110" y="2338780"/>
            <a:ext cx="128662" cy="1088683"/>
          </a:xfrm>
          <a:prstGeom prst="bentConnector3">
            <a:avLst>
              <a:gd name="adj1" fmla="val -497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1FB6E94-FA7B-B8D1-5776-020C592DB7A6}"/>
              </a:ext>
            </a:extLst>
          </p:cNvPr>
          <p:cNvSpPr txBox="1"/>
          <p:nvPr/>
        </p:nvSpPr>
        <p:spPr>
          <a:xfrm>
            <a:off x="5574441" y="3126338"/>
            <a:ext cx="6163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FALSE</a:t>
            </a:r>
            <a:endParaRPr lang="en-I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45B8E88-3F8E-B5B2-C084-C8DDED1E2393}"/>
              </a:ext>
            </a:extLst>
          </p:cNvPr>
          <p:cNvSpPr txBox="1"/>
          <p:nvPr/>
        </p:nvSpPr>
        <p:spPr>
          <a:xfrm>
            <a:off x="4816428" y="4025677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TRUE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4183800-8727-926E-FA26-FD5DEEEB3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98" y="1"/>
            <a:ext cx="2226917" cy="13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31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731</TotalTime>
  <Words>1079</Words>
  <Application>Microsoft Office PowerPoint</Application>
  <PresentationFormat>Custom</PresentationFormat>
  <Paragraphs>206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Facet</vt:lpstr>
      <vt:lpstr>      Foodies Online Food Delivery System                               Group-6 </vt:lpstr>
      <vt:lpstr>Team Members</vt:lpstr>
      <vt:lpstr>Content</vt:lpstr>
      <vt:lpstr>INTRODUCTION:-      </vt:lpstr>
      <vt:lpstr>Objective</vt:lpstr>
      <vt:lpstr>Phases of Project:</vt:lpstr>
      <vt:lpstr>Technologies Used</vt:lpstr>
      <vt:lpstr>Portal</vt:lpstr>
      <vt:lpstr>Flowchart For Admin</vt:lpstr>
      <vt:lpstr>Flowchart User  </vt:lpstr>
      <vt:lpstr>Database Architecture</vt:lpstr>
      <vt:lpstr>LIST OF MODULES:</vt:lpstr>
      <vt:lpstr>Functional Requirements</vt:lpstr>
      <vt:lpstr>User Functionalities</vt:lpstr>
      <vt:lpstr>MODULE DESCRIPTION</vt:lpstr>
      <vt:lpstr> User Screenshots</vt:lpstr>
      <vt:lpstr>PowerPoint Presentation</vt:lpstr>
      <vt:lpstr>PowerPoint Presentation</vt:lpstr>
      <vt:lpstr>User Login</vt:lpstr>
      <vt:lpstr>User Login Screenshots</vt:lpstr>
      <vt:lpstr>PowerPoint Presentation</vt:lpstr>
      <vt:lpstr>PowerPoint Presentation</vt:lpstr>
      <vt:lpstr>User Dashboard</vt:lpstr>
      <vt:lpstr>User Dashboard Screenshots</vt:lpstr>
      <vt:lpstr>PowerPoint Presentation</vt:lpstr>
      <vt:lpstr>PowerPoint Presentation</vt:lpstr>
      <vt:lpstr>PowerPoint Presentation</vt:lpstr>
      <vt:lpstr>Cart Module</vt:lpstr>
      <vt:lpstr>Cart Module Screenshots</vt:lpstr>
      <vt:lpstr>PowerPoint Presentation</vt:lpstr>
      <vt:lpstr>Payment Module</vt:lpstr>
      <vt:lpstr>Payment Screenshots</vt:lpstr>
      <vt:lpstr>PowerPoint Presentation</vt:lpstr>
      <vt:lpstr>Admin Login</vt:lpstr>
      <vt:lpstr>Admin Login Screenshots</vt:lpstr>
      <vt:lpstr>PowerPoint Presentation</vt:lpstr>
      <vt:lpstr>Admin Dashboard</vt:lpstr>
      <vt:lpstr>Admin Dashboard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Registration</vt:lpstr>
      <vt:lpstr>PowerPoint Presentation</vt:lpstr>
      <vt:lpstr>Advantages</vt:lpstr>
      <vt:lpstr>Disadvantages of Online Food Delivery System</vt:lpstr>
      <vt:lpstr>CONCLUSION</vt:lpstr>
      <vt:lpstr>Future Scope For the Project</vt:lpstr>
      <vt:lpstr>PowerPoint Presentation</vt:lpstr>
      <vt:lpstr>Postman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Thank U !!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Foodies Online Food Delivery System                               Group-6</dc:title>
  <dc:creator>sai siva</dc:creator>
  <cp:lastModifiedBy>DELL</cp:lastModifiedBy>
  <cp:revision>11</cp:revision>
  <dcterms:created xsi:type="dcterms:W3CDTF">2022-10-20T05:09:45Z</dcterms:created>
  <dcterms:modified xsi:type="dcterms:W3CDTF">2022-10-21T08:32:32Z</dcterms:modified>
</cp:coreProperties>
</file>